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76" r:id="rId3"/>
    <p:sldId id="290" r:id="rId4"/>
    <p:sldId id="277" r:id="rId5"/>
    <p:sldId id="280" r:id="rId6"/>
    <p:sldId id="257" r:id="rId7"/>
    <p:sldId id="258" r:id="rId8"/>
    <p:sldId id="259" r:id="rId9"/>
    <p:sldId id="273" r:id="rId10"/>
    <p:sldId id="274" r:id="rId11"/>
    <p:sldId id="275" r:id="rId12"/>
    <p:sldId id="262" r:id="rId13"/>
    <p:sldId id="264" r:id="rId14"/>
    <p:sldId id="265" r:id="rId15"/>
    <p:sldId id="281" r:id="rId16"/>
    <p:sldId id="261" r:id="rId17"/>
    <p:sldId id="269" r:id="rId18"/>
    <p:sldId id="270" r:id="rId19"/>
    <p:sldId id="266" r:id="rId20"/>
    <p:sldId id="271" r:id="rId21"/>
    <p:sldId id="263" r:id="rId22"/>
    <p:sldId id="272" r:id="rId23"/>
    <p:sldId id="282" r:id="rId24"/>
    <p:sldId id="285" r:id="rId25"/>
    <p:sldId id="283" r:id="rId26"/>
    <p:sldId id="284" r:id="rId27"/>
    <p:sldId id="286" r:id="rId28"/>
    <p:sldId id="267" r:id="rId29"/>
    <p:sldId id="268" r:id="rId30"/>
    <p:sldId id="288" r:id="rId31"/>
    <p:sldId id="289" r:id="rId32"/>
    <p:sldId id="278" r:id="rId33"/>
    <p:sldId id="279" r:id="rId34"/>
  </p:sldIdLst>
  <p:sldSz cx="13439775" cy="7559675"/>
  <p:notesSz cx="6858000" cy="9144000"/>
  <p:defaultTextStyle>
    <a:defPPr>
      <a:defRPr lang="de-DE"/>
    </a:defPPr>
    <a:lvl1pPr marL="0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1pPr>
    <a:lvl2pPr marL="503972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2pPr>
    <a:lvl3pPr marL="1007943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3pPr>
    <a:lvl4pPr marL="1511915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4pPr>
    <a:lvl5pPr marL="2015886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5pPr>
    <a:lvl6pPr marL="2519858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6pPr>
    <a:lvl7pPr marL="3023829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7pPr>
    <a:lvl8pPr marL="3527801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8pPr>
    <a:lvl9pPr marL="4031772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949D12-0640-482B-B80F-DCA451A0ED9B}">
          <p14:sldIdLst>
            <p14:sldId id="256"/>
            <p14:sldId id="276"/>
            <p14:sldId id="290"/>
            <p14:sldId id="277"/>
            <p14:sldId id="280"/>
            <p14:sldId id="257"/>
            <p14:sldId id="258"/>
            <p14:sldId id="259"/>
            <p14:sldId id="273"/>
            <p14:sldId id="274"/>
            <p14:sldId id="275"/>
            <p14:sldId id="262"/>
            <p14:sldId id="264"/>
            <p14:sldId id="265"/>
            <p14:sldId id="281"/>
            <p14:sldId id="261"/>
            <p14:sldId id="269"/>
            <p14:sldId id="270"/>
            <p14:sldId id="266"/>
            <p14:sldId id="271"/>
            <p14:sldId id="263"/>
            <p14:sldId id="272"/>
            <p14:sldId id="282"/>
            <p14:sldId id="285"/>
            <p14:sldId id="283"/>
            <p14:sldId id="284"/>
            <p14:sldId id="286"/>
            <p14:sldId id="267"/>
            <p14:sldId id="268"/>
            <p14:sldId id="288"/>
            <p14:sldId id="289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A7D"/>
    <a:srgbClr val="FFFFFF"/>
    <a:srgbClr val="6A7B88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4094" autoAdjust="0"/>
  </p:normalViewPr>
  <p:slideViewPr>
    <p:cSldViewPr snapToGrid="0">
      <p:cViewPr varScale="1">
        <p:scale>
          <a:sx n="87" d="100"/>
          <a:sy n="87" d="100"/>
        </p:scale>
        <p:origin x="960" y="102"/>
      </p:cViewPr>
      <p:guideLst/>
    </p:cSldViewPr>
  </p:slideViewPr>
  <p:outlineViewPr>
    <p:cViewPr>
      <p:scale>
        <a:sx n="33" d="100"/>
        <a:sy n="33" d="100"/>
      </p:scale>
      <p:origin x="0" y="-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518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C2D94-01EA-4BBB-9E46-76003C301EED}" type="datetimeFigureOut">
              <a:rPr lang="de-DE" smtClean="0"/>
              <a:t>26.01.2019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50F40-9A2F-43DF-8343-3A687CBA5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46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69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700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83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58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896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0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55F6519-6CD0-48A9-9E27-5A0174A1A5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1200" y="2595792"/>
            <a:ext cx="12960000" cy="1587510"/>
          </a:xfrm>
        </p:spPr>
        <p:txBody>
          <a:bodyPr anchor="b" anchorCtr="0"/>
          <a:lstStyle>
            <a:lvl1pPr>
              <a:defRPr>
                <a:solidFill>
                  <a:srgbClr val="2F5A7D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C360A07E-42A2-4322-B8B5-A5FABD57FD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1200" y="4896000"/>
            <a:ext cx="12960000" cy="1980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buNone/>
              <a:defRPr sz="1600" b="0" i="0" baseline="0">
                <a:solidFill>
                  <a:srgbClr val="78838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78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4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2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0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8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6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Firstname1 Lastname1, Firstname2 Lastname2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de-DE" altLang="zh-CN" dirty="0"/>
              <a:t>…,</a:t>
            </a:r>
            <a:br>
              <a:rPr lang="de-DE" altLang="zh-CN" dirty="0"/>
            </a:br>
            <a:r>
              <a:rPr lang="en-US" dirty="0"/>
              <a:t>Firstname3 Lastname3, …</a:t>
            </a:r>
          </a:p>
          <a:p>
            <a:r>
              <a:rPr lang="en-US" dirty="0"/>
              <a:t>Affiliation1, Affiliation2, …,</a:t>
            </a:r>
            <a:br>
              <a:rPr lang="en-US" dirty="0"/>
            </a:br>
            <a:r>
              <a:rPr lang="en-US" dirty="0"/>
              <a:t>Affiliation3, …</a:t>
            </a:r>
          </a:p>
          <a:p>
            <a:r>
              <a:rPr lang="en-US" dirty="0"/>
              <a:t>Name of event, city, country, date</a:t>
            </a:r>
          </a:p>
        </p:txBody>
      </p:sp>
      <p:pic>
        <p:nvPicPr>
          <p:cNvPr id="10" name="Grafik 4">
            <a:extLst>
              <a:ext uri="{FF2B5EF4-FFF2-40B4-BE49-F238E27FC236}">
                <a16:creationId xmlns:a16="http://schemas.microsoft.com/office/drawing/2014/main" id="{B52C964B-FC10-4440-9E74-3F3314B986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620" y="353968"/>
            <a:ext cx="1525476" cy="7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2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7">
            <a:extLst>
              <a:ext uri="{FF2B5EF4-FFF2-40B4-BE49-F238E27FC236}">
                <a16:creationId xmlns:a16="http://schemas.microsoft.com/office/drawing/2014/main" id="{7FC99FCE-5E5F-418C-A906-59F00399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91564782-ED12-4583-80ED-68B204934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0" y="1476000"/>
            <a:ext cx="1296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CF936F19-DC99-4417-9F47-C0B8CC4A6AB4}"/>
              </a:ext>
            </a:extLst>
          </p:cNvPr>
          <p:cNvSpPr txBox="1">
            <a:spLocks/>
          </p:cNvSpPr>
          <p:nvPr userDrawn="1"/>
        </p:nvSpPr>
        <p:spPr>
          <a:xfrm>
            <a:off x="11892300" y="7069221"/>
            <a:ext cx="1308900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r"/>
            <a:fld id="{29AD3987-26BA-49DC-BA24-72731371DC9F}" type="slidenum">
              <a:rPr lang="en-US" sz="16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7A951F47-D0FD-4320-BBB7-1DC57BAD6187}"/>
              </a:ext>
            </a:extLst>
          </p:cNvPr>
          <p:cNvSpPr txBox="1">
            <a:spLocks/>
          </p:cNvSpPr>
          <p:nvPr userDrawn="1"/>
        </p:nvSpPr>
        <p:spPr>
          <a:xfrm>
            <a:off x="5891797" y="7069222"/>
            <a:ext cx="1656182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ctr"/>
            <a:r>
              <a:rPr lang="en-US" sz="16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Karl Kraus</a:t>
            </a:r>
          </a:p>
        </p:txBody>
      </p:sp>
    </p:spTree>
    <p:extLst>
      <p:ext uri="{BB962C8B-B14F-4D97-AF65-F5344CB8AC3E}">
        <p14:creationId xmlns:p14="http://schemas.microsoft.com/office/powerpoint/2010/main" val="353222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38E7-DE82-41CE-B47D-2E6579D8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D0281-24FD-440E-AD05-314EBD780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99" y="1475581"/>
            <a:ext cx="630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6C8A177-FCB0-467C-9A01-CE43B54DD98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99274" y="1475581"/>
            <a:ext cx="630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FCA1BA32-7DF1-42E4-953A-2705F59C3490}"/>
              </a:ext>
            </a:extLst>
          </p:cNvPr>
          <p:cNvSpPr txBox="1">
            <a:spLocks/>
          </p:cNvSpPr>
          <p:nvPr userDrawn="1"/>
        </p:nvSpPr>
        <p:spPr>
          <a:xfrm>
            <a:off x="11892300" y="7069221"/>
            <a:ext cx="1308900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r"/>
            <a:fld id="{29AD3987-26BA-49DC-BA24-72731371DC9F}" type="slidenum">
              <a:rPr lang="en-US" sz="16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A2A6EDF-2672-4848-BD76-ECCECDF91198}"/>
              </a:ext>
            </a:extLst>
          </p:cNvPr>
          <p:cNvSpPr txBox="1">
            <a:spLocks/>
          </p:cNvSpPr>
          <p:nvPr userDrawn="1"/>
        </p:nvSpPr>
        <p:spPr>
          <a:xfrm>
            <a:off x="5891797" y="7069222"/>
            <a:ext cx="1656182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ctr"/>
            <a:r>
              <a:rPr lang="en-US" sz="16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Karl Kraus</a:t>
            </a:r>
          </a:p>
        </p:txBody>
      </p:sp>
    </p:spTree>
    <p:extLst>
      <p:ext uri="{BB962C8B-B14F-4D97-AF65-F5344CB8AC3E}">
        <p14:creationId xmlns:p14="http://schemas.microsoft.com/office/powerpoint/2010/main" val="124557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2B682C10-8FCB-4F7F-9F1A-E1A9C68B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  <a:prstGeom prst="rect">
            <a:avLst/>
          </a:prstGeom>
        </p:spPr>
        <p:txBody>
          <a:bodyPr vert="horz" lIns="91440" tIns="0" rIns="91440" bIns="45720" rtlCol="0" anchor="ctr" anchorCtr="0">
            <a:noAutofit/>
          </a:bodyPr>
          <a:lstStyle/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DEE5AFB-2B9D-4795-82FC-9F8C6844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200" y="1475581"/>
            <a:ext cx="1296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6980790"/>
            <a:ext cx="1069631" cy="38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rgbClr val="2F5A7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Clr>
          <a:srgbClr val="2F5A7D"/>
        </a:buClr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Grow by even Spread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Karl Kraus</a:t>
            </a:r>
          </a:p>
        </p:txBody>
      </p:sp>
    </p:spTree>
    <p:extLst>
      <p:ext uri="{BB962C8B-B14F-4D97-AF65-F5344CB8AC3E}">
        <p14:creationId xmlns:p14="http://schemas.microsoft.com/office/powerpoint/2010/main" val="147198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333B4-14E6-4740-9458-E9BA7B7D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F06005-BCA2-4C3D-8070-3BEE28970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30" y="3302500"/>
            <a:ext cx="12674269" cy="3573499"/>
          </a:xfrm>
        </p:spPr>
        <p:txBody>
          <a:bodyPr/>
          <a:lstStyle/>
          <a:p>
            <a:r>
              <a:rPr lang="de-DE" err="1"/>
              <a:t>Vertical</a:t>
            </a:r>
            <a:r>
              <a:rPr lang="de-DE"/>
              <a:t> </a:t>
            </a:r>
            <a:r>
              <a:rPr lang="de-DE" err="1"/>
              <a:t>division</a:t>
            </a:r>
            <a:r>
              <a:rPr lang="de-DE"/>
              <a:t> means „</a:t>
            </a:r>
            <a:r>
              <a:rPr lang="de-DE" err="1"/>
              <a:t>straigth</a:t>
            </a:r>
            <a:r>
              <a:rPr lang="de-DE"/>
              <a:t>“ </a:t>
            </a:r>
            <a:r>
              <a:rPr lang="de-DE" err="1"/>
              <a:t>growth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a </a:t>
            </a:r>
            <a:r>
              <a:rPr lang="de-DE" err="1"/>
              <a:t>branch</a:t>
            </a:r>
            <a:endParaRPr lang="de-DE"/>
          </a:p>
          <a:p>
            <a:r>
              <a:rPr lang="en-GB"/>
              <a:t>Multiple </a:t>
            </a:r>
            <a:r>
              <a:rPr lang="en-GB" i="1"/>
              <a:t>F</a:t>
            </a:r>
            <a:r>
              <a:rPr lang="en-GB"/>
              <a:t> states, so that plants grow faster at the “tip”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EBBD89-EBF2-446F-9449-9A71648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2" y="1800000"/>
            <a:ext cx="12062624" cy="9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333B4-14E6-4740-9458-E9BA7B7D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F06005-BCA2-4C3D-8070-3BEE28970F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6930" y="3348032"/>
                <a:ext cx="12674269" cy="3527968"/>
              </a:xfrm>
            </p:spPr>
            <p:txBody>
              <a:bodyPr/>
              <a:lstStyle/>
              <a:p>
                <a:r>
                  <a:rPr lang="de-DE"/>
                  <a:t>Horizontal </a:t>
                </a:r>
                <a:r>
                  <a:rPr lang="en-US"/>
                  <a:t>division means the creation of a branch fork by an even spread</a:t>
                </a:r>
              </a:p>
              <a:p>
                <a:r>
                  <a:rPr lang="de-DE"/>
                  <a:t>F</a:t>
                </a:r>
                <a:r>
                  <a:rPr lang="en-US"/>
                  <a:t>or </a:t>
                </a:r>
                <a:r>
                  <a:rPr lang="de-DE"/>
                  <a:t>cells not growing on the ground</a:t>
                </a:r>
                <a:r>
                  <a:rPr lang="en-US"/>
                  <a:t>, </a:t>
                </a:r>
                <a:r>
                  <a:rPr lang="en-US" i="1"/>
                  <a:t>H</a:t>
                </a:r>
                <a:r>
                  <a:rPr lang="en-US"/>
                  <a:t> are the leaf cells</a:t>
                </a:r>
              </a:p>
              <a:p>
                <a:r>
                  <a:rPr lang="de-DE" i="1"/>
                  <a:t>H </a:t>
                </a:r>
                <a:r>
                  <a:rPr lang="de-DE"/>
                  <a:t>divides into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when hit by light, and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i="1"/>
                  <a:t> </a:t>
                </a:r>
                <a:r>
                  <a:rPr lang="en-US"/>
                  <a:t>cells after a time</a:t>
                </a:r>
                <a:endParaRPr lang="en-US" i="1"/>
              </a:p>
              <a:p>
                <a:r>
                  <a:rPr lang="de-DE"/>
                  <a:t>In </a:t>
                </a:r>
                <a:r>
                  <a:rPr lang="en-US"/>
                  <a:t>general</a:t>
                </a:r>
                <a:r>
                  <a:rPr lang="de-DE"/>
                  <a:t> </a:t>
                </a:r>
                <a:r>
                  <a:rPr lang="de-DE" err="1"/>
                  <a:t>is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/>
                  <a:t> such that plants grow “towards the light”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F06005-BCA2-4C3D-8070-3BEE28970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930" y="3348032"/>
                <a:ext cx="12674269" cy="3527968"/>
              </a:xfrm>
              <a:blipFill>
                <a:blip r:embed="rId2"/>
                <a:stretch>
                  <a:fillRect l="-625" t="-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5D1AEFC-E498-4652-BA99-32DFA138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99" y="1119197"/>
            <a:ext cx="7048501" cy="22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2C271-5520-41CD-975B-0C0F7701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Plant Growth Example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6FBF4-B010-4948-874A-06EE2088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5 </a:t>
            </a:r>
            <a:r>
              <a:rPr lang="de-DE" err="1"/>
              <a:t>Iterations</a:t>
            </a:r>
            <a:endParaRPr lang="en-US"/>
          </a:p>
          <a:p>
            <a:endParaRPr lang="en-US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CD8C545-9A61-4E10-ACF6-44DF341D32A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0956FF-4CF7-4061-A88E-F380F1AC6136}"/>
              </a:ext>
            </a:extLst>
          </p:cNvPr>
          <p:cNvSpPr/>
          <p:nvPr/>
        </p:nvSpPr>
        <p:spPr>
          <a:xfrm>
            <a:off x="5124838" y="6463844"/>
            <a:ext cx="1595049" cy="3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5 Iterations</a:t>
            </a:r>
          </a:p>
        </p:txBody>
      </p:sp>
    </p:spTree>
    <p:extLst>
      <p:ext uri="{BB962C8B-B14F-4D97-AF65-F5344CB8AC3E}">
        <p14:creationId xmlns:p14="http://schemas.microsoft.com/office/powerpoint/2010/main" val="12329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DB048-F7D0-4E04-BCEC-8E8BC337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Plant Growth Example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BB1047-BF41-4832-AE05-CD0F35D1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20 </a:t>
            </a:r>
            <a:r>
              <a:rPr lang="de-DE" err="1"/>
              <a:t>Iterations</a:t>
            </a:r>
            <a:endParaRPr lang="en-US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3758E667-8415-4072-8094-D18B3B16233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01C172-85EE-4B42-9558-E8894CD3ED77}"/>
              </a:ext>
            </a:extLst>
          </p:cNvPr>
          <p:cNvSpPr/>
          <p:nvPr/>
        </p:nvSpPr>
        <p:spPr>
          <a:xfrm>
            <a:off x="5124838" y="6463844"/>
            <a:ext cx="1595049" cy="3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20 Iterations</a:t>
            </a:r>
          </a:p>
        </p:txBody>
      </p:sp>
    </p:spTree>
    <p:extLst>
      <p:ext uri="{BB962C8B-B14F-4D97-AF65-F5344CB8AC3E}">
        <p14:creationId xmlns:p14="http://schemas.microsoft.com/office/powerpoint/2010/main" val="150450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BCC90-51D1-4310-B165-8E046833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Plant Growth Example</a:t>
            </a:r>
            <a:endParaRPr lang="en-US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BF5C0-6C69-4A80-805D-4CA08F51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35 Iterations</a:t>
            </a:r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048909CF-E9DB-4C03-9922-98957EAA685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7C165A-4817-4F2E-90D9-EF0A93FCEA0B}"/>
              </a:ext>
            </a:extLst>
          </p:cNvPr>
          <p:cNvSpPr/>
          <p:nvPr/>
        </p:nvSpPr>
        <p:spPr>
          <a:xfrm>
            <a:off x="5124838" y="6463844"/>
            <a:ext cx="1595049" cy="3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35 Iterations</a:t>
            </a:r>
          </a:p>
        </p:txBody>
      </p:sp>
    </p:spTree>
    <p:extLst>
      <p:ext uri="{BB962C8B-B14F-4D97-AF65-F5344CB8AC3E}">
        <p14:creationId xmlns:p14="http://schemas.microsoft.com/office/powerpoint/2010/main" val="163099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D93A7-7027-451A-A988-6405A572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Modelled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ED702-499D-41EC-B48B-185F778E8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Plants cannot grow into obstacles</a:t>
            </a:r>
            <a:endParaRPr lang="en-US" dirty="0"/>
          </a:p>
          <a:p>
            <a:r>
              <a:rPr lang="de-DE"/>
              <a:t>Plants grow towards light</a:t>
            </a:r>
            <a:endParaRPr lang="en-US" dirty="0"/>
          </a:p>
          <a:p>
            <a:r>
              <a:rPr lang="de-DE"/>
              <a:t>Water promotes tree growth</a:t>
            </a:r>
            <a:endParaRPr lang="de-DE" dirty="0"/>
          </a:p>
          <a:p>
            <a:r>
              <a:rPr lang="de-DE"/>
              <a:t>Cells that carry more have a higher diameter</a:t>
            </a:r>
            <a:endParaRPr lang="de-DE" dirty="0"/>
          </a:p>
          <a:p>
            <a:r>
              <a:rPr lang="de-DE" dirty="0"/>
              <a:t>Growth </a:t>
            </a:r>
            <a:r>
              <a:rPr lang="de-DE" err="1"/>
              <a:t>can</a:t>
            </a:r>
            <a:r>
              <a:rPr lang="de-DE"/>
              <a:t> be influenced by gravity</a:t>
            </a:r>
            <a:endParaRPr lang="de-DE" dirty="0"/>
          </a:p>
          <a:p>
            <a:r>
              <a:rPr lang="de-DE"/>
              <a:t>Roots grow attached to the ground</a:t>
            </a:r>
            <a:endParaRPr lang="de-DE" dirty="0"/>
          </a:p>
          <a:p>
            <a:r>
              <a:rPr lang="de-DE"/>
              <a:t>Wind/Storm destroys parts of plants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79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F016-873B-4BEF-9E44-3FA5775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Self-</a:t>
            </a:r>
            <a:r>
              <a:rPr lang="de-DE" err="1"/>
              <a:t>Collision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AD79F-8895-4510-A093-09FA20CF9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Left</a:t>
            </a:r>
            <a:r>
              <a:rPr lang="de-DE"/>
              <a:t>: </a:t>
            </a:r>
            <a:r>
              <a:rPr lang="de-DE" err="1"/>
              <a:t>self-collision</a:t>
            </a:r>
            <a:r>
              <a:rPr lang="de-DE"/>
              <a:t> disabled; Right: </a:t>
            </a:r>
            <a:r>
              <a:rPr lang="en-US"/>
              <a:t>Self-collision disabled</a:t>
            </a:r>
          </a:p>
          <a:p>
            <a:r>
              <a:rPr lang="en-US"/>
              <a:t>In reality, </a:t>
            </a:r>
            <a:r>
              <a:rPr lang="de-DE"/>
              <a:t>branches cannot overlap</a:t>
            </a:r>
          </a:p>
          <a:p>
            <a:r>
              <a:rPr lang="de-DE"/>
              <a:t>Cells without children check for possbile collisions, and do not divide if one is found</a:t>
            </a:r>
          </a:p>
          <a:p>
            <a:r>
              <a:rPr lang="de-DE"/>
              <a:t>This greatly reduces, but does not completely prevent collisions</a:t>
            </a:r>
          </a:p>
          <a:p>
            <a:r>
              <a:rPr lang="de-DE"/>
              <a:t>This also adds deterministic, yet seemingly unpredictable structure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EEA881-E22F-498D-BC6F-9EA66A866E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03029"/>
            <a:ext cx="6300788" cy="35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98546-4560-4B8B-ADC7-743B811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Growth to Light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8241AA-9BE4-427C-8ADC-0874BCDC3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Plants grow “towards the light”, 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/>
              </a:p>
              <a:p>
                <a:r>
                  <a:rPr lang="en-US"/>
                  <a:t>Precisely, leafs divide in less time and into more child cells if they are hit by light</a:t>
                </a:r>
              </a:p>
              <a:p>
                <a:r>
                  <a:rPr lang="en-US"/>
                  <a:t>Thus, trees in light have more branches</a:t>
                </a:r>
              </a:p>
              <a:p>
                <a:r>
                  <a:rPr lang="en-US"/>
                  <a:t>The more light hits a tree, the more cells it is allowed to have</a:t>
                </a:r>
              </a:p>
              <a:p>
                <a:r>
                  <a:rPr lang="en-US"/>
                  <a:t>Trees that get hit by a lot of light have smaller leafs (weigthed with a property)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C8241AA-9BE4-427C-8ADC-0874BCDC3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5" t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4DE77F-6078-4D6D-8E13-E8A967D5D7C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7346710" y="1474788"/>
            <a:ext cx="5405918" cy="5400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3AA484-138F-4CED-BA32-C626305F1981}"/>
              </a:ext>
            </a:extLst>
          </p:cNvPr>
          <p:cNvSpPr/>
          <p:nvPr/>
        </p:nvSpPr>
        <p:spPr>
          <a:xfrm>
            <a:off x="3249977" y="6477790"/>
            <a:ext cx="3963674" cy="3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Identical Tree In Light and Penumbra </a:t>
            </a:r>
          </a:p>
        </p:txBody>
      </p:sp>
    </p:spTree>
    <p:extLst>
      <p:ext uri="{BB962C8B-B14F-4D97-AF65-F5344CB8AC3E}">
        <p14:creationId xmlns:p14="http://schemas.microsoft.com/office/powerpoint/2010/main" val="2526121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B3D3A5-4482-4581-9791-F39B74BF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Influence of Water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3B7D9-63BC-4541-BFEA-15A9B1E4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The plant in the water grows way more than the other one</a:t>
            </a:r>
          </a:p>
          <a:p>
            <a:r>
              <a:rPr lang="en-US"/>
              <a:t>Distance to light source similar, propertie/”genes” identical</a:t>
            </a:r>
            <a:endParaRPr lang="en-US" noProof="0"/>
          </a:p>
          <a:p>
            <a:r>
              <a:rPr lang="en-US"/>
              <a:t>Water is not necessary, but promotes growth to diversify the vegetation</a:t>
            </a:r>
          </a:p>
          <a:p>
            <a:r>
              <a:rPr lang="en-US"/>
              <a:t>Plants check every iteration how many cells overlap water, and thereby r</a:t>
            </a:r>
            <a:r>
              <a:rPr lang="en-US" noProof="0"/>
              <a:t>aise the allowed total amount of cells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B7001F6-4BDE-4984-BE76-2EE89C93B31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99275" y="1752889"/>
            <a:ext cx="6300788" cy="484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00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7F346-4680-4AAE-AB47-C67CAD96B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Cell Diameter Growth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76C5EB-C3E9-41FB-B2A6-9EF84E0AD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Real life trees are bigger where they have to carry a lot of weight (e.g., at the trunk)</a:t>
            </a:r>
          </a:p>
          <a:p>
            <a:r>
              <a:rPr lang="en-US"/>
              <a:t>Cell diameter raises with the number of “attachement descendants” they have</a:t>
            </a:r>
            <a:endParaRPr lang="en-US" noProof="0"/>
          </a:p>
          <a:p>
            <a:r>
              <a:rPr lang="en-US" noProof="0"/>
              <a:t>The two property-identical trees </a:t>
            </a:r>
            <a:r>
              <a:rPr lang="en-US"/>
              <a:t>visualize the difference in growth shape of trees in water</a:t>
            </a:r>
          </a:p>
          <a:p>
            <a:r>
              <a:rPr lang="en-US"/>
              <a:t>Also, they are an example for positive correlation with gravity</a:t>
            </a:r>
          </a:p>
          <a:p>
            <a:endParaRPr lang="en-US" noProof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4BA101-FA84-480C-B052-416D567FDCA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68662"/>
            <a:ext cx="6300788" cy="3412926"/>
          </a:xfrm>
        </p:spPr>
      </p:pic>
    </p:spTree>
    <p:extLst>
      <p:ext uri="{BB962C8B-B14F-4D97-AF65-F5344CB8AC3E}">
        <p14:creationId xmlns:p14="http://schemas.microsoft.com/office/powerpoint/2010/main" val="116211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8B2C-7144-4F05-9907-4B8EBA42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</p:spPr>
        <p:txBody>
          <a:bodyPr/>
          <a:lstStyle/>
          <a:p>
            <a:r>
              <a:rPr lang="de-DE"/>
              <a:t>Biological Trees and Trees Generated by our Algorithm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8354BC-9363-4651-8602-CFF0665DB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562" y="1474788"/>
            <a:ext cx="5400675" cy="540067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D02F30-F1C3-4AC2-9673-433A42EAFF8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7352192" y="1474788"/>
            <a:ext cx="539495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5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B2D9D-AA90-4351-B055-951E10E4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Influence of Gravity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452ACA-9A3C-42A3-9288-AB6D4A0C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Negative correlation with gravity leads to trees “bending over”</a:t>
            </a:r>
          </a:p>
          <a:p>
            <a:r>
              <a:rPr lang="en-US"/>
              <a:t>Many plants, e.g. palms, ferns and willows, show this behavior</a:t>
            </a:r>
          </a:p>
          <a:p>
            <a:r>
              <a:rPr lang="en-US"/>
              <a:t>The twisted structure of the shown plant emerges as a combination of downward growth and horizontal cell division</a:t>
            </a:r>
          </a:p>
          <a:p>
            <a:r>
              <a:rPr lang="en-US"/>
              <a:t>This is also especially prone to provoke mistakes in collision detection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7D1D187-AFE3-472E-823A-E4DC7F78116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349331" y="1474788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98203-C4D0-4D62-9A84-D65752DA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Growth in the Plane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A14AE0-5FF3-44AE-BD4A-0A1A8A50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Roots are an integral part of plants, visually and biologically</a:t>
            </a:r>
          </a:p>
          <a:p>
            <a:r>
              <a:rPr lang="en-US"/>
              <a:t>Simulating growth in the earth is complicated, and not visually interesting</a:t>
            </a:r>
          </a:p>
          <a:p>
            <a:r>
              <a:rPr lang="en-US"/>
              <a:t>Thus, roots grow in a plane (the ground) which even spread is limited to</a:t>
            </a:r>
          </a:p>
          <a:p>
            <a:r>
              <a:rPr lang="en-US"/>
              <a:t>If roots hit an obstacle, a new plane is calculated</a:t>
            </a:r>
          </a:p>
          <a:p>
            <a:r>
              <a:rPr lang="en-US"/>
              <a:t>The system can also be used to represent vines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2DAC91-5299-485A-9630-EE7E3BFEF2F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68662"/>
            <a:ext cx="6300788" cy="3412926"/>
          </a:xfrm>
        </p:spPr>
      </p:pic>
    </p:spTree>
    <p:extLst>
      <p:ext uri="{BB962C8B-B14F-4D97-AF65-F5344CB8AC3E}">
        <p14:creationId xmlns:p14="http://schemas.microsoft.com/office/powerpoint/2010/main" val="189199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60F5B-1A14-45FA-8BBB-922225C0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Wind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91E67-E8C3-4BD3-AECE-97C3CE01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99" y="1475581"/>
            <a:ext cx="6478688" cy="5400000"/>
          </a:xfrm>
        </p:spPr>
        <p:txBody>
          <a:bodyPr/>
          <a:lstStyle/>
          <a:p>
            <a:r>
              <a:rPr lang="en-US"/>
              <a:t>Wind is another important influence that defines biological growth of plants</a:t>
            </a:r>
          </a:p>
          <a:p>
            <a:r>
              <a:rPr lang="en-US"/>
              <a:t>This was modelled by Raytraces that put “wind weight” on hit cells, destroying them if over a threshold</a:t>
            </a:r>
          </a:p>
          <a:p>
            <a:r>
              <a:rPr lang="en-US"/>
              <a:t>Initially the system was designed to make damaged branches fall down by gravity</a:t>
            </a:r>
          </a:p>
          <a:p>
            <a:r>
              <a:rPr lang="en-US"/>
              <a:t>Unfortunately, Unreal does not support physics for non-static InstancedStaticMeshes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5F57D0-CB72-4101-B637-73E9E38946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7331043" y="1474788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92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9D7D-1321-40DA-9D78-2502509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9FA1C-2C19-40DF-82EC-D27B40886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50DB4-D284-4714-9BB4-C2DB7FEE11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880C-E2A4-423F-84FB-8A952243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Comparison: Tree-Growth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AE1B-765E-483D-9A7F-BC7E5762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The tree in the front (</a:t>
            </a:r>
            <a:r>
              <a:rPr lang="de-DE" i="1"/>
              <a:t>A</a:t>
            </a:r>
            <a:r>
              <a:rPr lang="de-DE"/>
              <a:t>) is close to the light</a:t>
            </a:r>
          </a:p>
          <a:p>
            <a:r>
              <a:rPr lang="de-DE"/>
              <a:t>The tree in the back (</a:t>
            </a:r>
            <a:r>
              <a:rPr lang="de-DE" i="1"/>
              <a:t>B</a:t>
            </a:r>
            <a:r>
              <a:rPr lang="de-DE"/>
              <a:t>) has access to water</a:t>
            </a:r>
          </a:p>
          <a:p>
            <a:r>
              <a:rPr lang="de-DE" i="1"/>
              <a:t>A</a:t>
            </a:r>
            <a:r>
              <a:rPr lang="de-DE"/>
              <a:t> reaches max cell count earlier, and builds a broader tree crown</a:t>
            </a:r>
          </a:p>
          <a:p>
            <a:r>
              <a:rPr lang="de-DE"/>
              <a:t>B grows higher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B2CDB-C63F-4521-A37C-839D4B7C4E1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349331" y="1474788"/>
            <a:ext cx="5400675" cy="5400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BEB78C-A99F-4D13-8158-BB8D38815ADD}"/>
              </a:ext>
            </a:extLst>
          </p:cNvPr>
          <p:cNvSpPr/>
          <p:nvPr/>
        </p:nvSpPr>
        <p:spPr>
          <a:xfrm>
            <a:off x="5618601" y="6477790"/>
            <a:ext cx="1595049" cy="3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10 Iterations</a:t>
            </a:r>
          </a:p>
        </p:txBody>
      </p:sp>
    </p:spTree>
    <p:extLst>
      <p:ext uri="{BB962C8B-B14F-4D97-AF65-F5344CB8AC3E}">
        <p14:creationId xmlns:p14="http://schemas.microsoft.com/office/powerpoint/2010/main" val="2441720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6ED3-AC74-4078-8971-C8B58962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Comparison: Tree-Growth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6F108-C531-45BD-98A7-3BBE514C7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The tree in the front (</a:t>
            </a:r>
            <a:r>
              <a:rPr lang="de-DE" i="1"/>
              <a:t>A</a:t>
            </a:r>
            <a:r>
              <a:rPr lang="de-DE"/>
              <a:t>) is close to the light</a:t>
            </a:r>
          </a:p>
          <a:p>
            <a:r>
              <a:rPr lang="de-DE"/>
              <a:t>The tree in the back (</a:t>
            </a:r>
            <a:r>
              <a:rPr lang="de-DE" i="1"/>
              <a:t>B</a:t>
            </a:r>
            <a:r>
              <a:rPr lang="de-DE"/>
              <a:t>) has access to water</a:t>
            </a:r>
          </a:p>
          <a:p>
            <a:r>
              <a:rPr lang="de-DE" i="1"/>
              <a:t>A</a:t>
            </a:r>
            <a:r>
              <a:rPr lang="de-DE"/>
              <a:t> reaches max cell count earlier, and builds a broader tree crown</a:t>
            </a:r>
          </a:p>
          <a:p>
            <a:r>
              <a:rPr lang="de-DE"/>
              <a:t>B grows higher</a:t>
            </a:r>
            <a:endParaRPr lang="en-US"/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B5E22-DA22-4065-A49B-E0DF6832F5E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349331" y="1474788"/>
            <a:ext cx="5400675" cy="5400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EEC7AD-6B8B-46D1-87BC-F414B7B6FADD}"/>
              </a:ext>
            </a:extLst>
          </p:cNvPr>
          <p:cNvSpPr/>
          <p:nvPr/>
        </p:nvSpPr>
        <p:spPr>
          <a:xfrm>
            <a:off x="5618601" y="6477790"/>
            <a:ext cx="1595049" cy="3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30 Iterations</a:t>
            </a:r>
          </a:p>
        </p:txBody>
      </p:sp>
    </p:spTree>
    <p:extLst>
      <p:ext uri="{BB962C8B-B14F-4D97-AF65-F5344CB8AC3E}">
        <p14:creationId xmlns:p14="http://schemas.microsoft.com/office/powerpoint/2010/main" val="388853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9D5F-DF06-4CB8-8DDA-A2B5E448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Comparison: Tree-Growth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9500-9BA1-4C01-8C68-869ABFDB0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The tree in the front (</a:t>
            </a:r>
            <a:r>
              <a:rPr lang="de-DE" i="1"/>
              <a:t>A</a:t>
            </a:r>
            <a:r>
              <a:rPr lang="de-DE"/>
              <a:t>) is close to the light</a:t>
            </a:r>
          </a:p>
          <a:p>
            <a:r>
              <a:rPr lang="de-DE"/>
              <a:t>The tree in the back (</a:t>
            </a:r>
            <a:r>
              <a:rPr lang="de-DE" i="1"/>
              <a:t>B</a:t>
            </a:r>
            <a:r>
              <a:rPr lang="de-DE"/>
              <a:t>) has access to water</a:t>
            </a:r>
          </a:p>
          <a:p>
            <a:r>
              <a:rPr lang="de-DE" i="1"/>
              <a:t>A</a:t>
            </a:r>
            <a:r>
              <a:rPr lang="de-DE"/>
              <a:t> reaches max cell count earlier, and builds a broader tree crown</a:t>
            </a:r>
          </a:p>
          <a:p>
            <a:r>
              <a:rPr lang="de-DE"/>
              <a:t>B grows higher</a:t>
            </a:r>
            <a:endParaRPr lang="en-US"/>
          </a:p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1450C-E578-4CC3-B87A-B2CBAA7562B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7349331" y="1474788"/>
            <a:ext cx="5400675" cy="5400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894ADC-2467-44CD-A28B-B532C7B94DBC}"/>
              </a:ext>
            </a:extLst>
          </p:cNvPr>
          <p:cNvSpPr/>
          <p:nvPr/>
        </p:nvSpPr>
        <p:spPr>
          <a:xfrm>
            <a:off x="5618601" y="6477790"/>
            <a:ext cx="1595049" cy="3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45 Iterations</a:t>
            </a:r>
          </a:p>
        </p:txBody>
      </p:sp>
    </p:spTree>
    <p:extLst>
      <p:ext uri="{BB962C8B-B14F-4D97-AF65-F5344CB8AC3E}">
        <p14:creationId xmlns:p14="http://schemas.microsoft.com/office/powerpoint/2010/main" val="2723995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A5C3-D8E4-42A3-8AC3-53E6AEB8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Comparison: Leafs Visible and Hidden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53C29-7A6F-44CB-B5EF-E7F141E91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562" y="1474788"/>
            <a:ext cx="5400675" cy="540067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5706B0-B36B-48F9-838B-01C74BBA907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7349331" y="1474788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80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2B54D-5F22-4971-AC4A-A93263AF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Program Features and Controls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7963B1-9418-4FC0-9EEF-6B0A5ED4A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One map where exact values for a plant can be set</a:t>
            </a:r>
          </a:p>
          <a:p>
            <a:r>
              <a:rPr lang="en-US"/>
              <a:t>One map that renders many plants at once (a “forest)</a:t>
            </a:r>
          </a:p>
          <a:p>
            <a:r>
              <a:rPr lang="en-US"/>
              <a:t>Character Control by industry-standard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WASD</a:t>
            </a:r>
            <a:r>
              <a:rPr lang="en-US"/>
              <a:t>/mouse</a:t>
            </a:r>
          </a:p>
          <a:p>
            <a:r>
              <a:rPr lang="en-US"/>
              <a:t>Jumping and flying by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/>
              <a:t> rerenders the single tree, and adds ten iterations for the forest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/>
              <a:t> switches Maps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/>
              <a:t> toggles leaf rendering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/>
              <a:t> rerandoms the tree and resets the forest</a:t>
            </a:r>
          </a:p>
        </p:txBody>
      </p:sp>
      <p:pic>
        <p:nvPicPr>
          <p:cNvPr id="5" name="ArchonExpl">
            <a:hlinkClick r:id="" action="ppaction://media"/>
            <a:extLst>
              <a:ext uri="{FF2B5EF4-FFF2-40B4-BE49-F238E27FC236}">
                <a16:creationId xmlns:a16="http://schemas.microsoft.com/office/drawing/2014/main" id="{9E4A403D-F65A-4505-99D2-0D6EF68E0453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99275" y="1863725"/>
            <a:ext cx="6300788" cy="4621213"/>
          </a:xfrm>
        </p:spPr>
      </p:pic>
    </p:spTree>
    <p:extLst>
      <p:ext uri="{BB962C8B-B14F-4D97-AF65-F5344CB8AC3E}">
        <p14:creationId xmlns:p14="http://schemas.microsoft.com/office/powerpoint/2010/main" val="16444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40D63-2BE3-4F7D-B2E4-8B6E9CDB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Performance: Iteration Subtask Times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51C98F-4E56-4DC6-A9B9-82587031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265" y="4292672"/>
            <a:ext cx="8954622" cy="5400000"/>
          </a:xfrm>
        </p:spPr>
        <p:txBody>
          <a:bodyPr/>
          <a:lstStyle/>
          <a:p>
            <a:r>
              <a:rPr lang="en-US" noProof="0"/>
              <a:t>GPU: Nvidia GTX 760</a:t>
            </a:r>
          </a:p>
          <a:p>
            <a:r>
              <a:rPr lang="en-US" noProof="0"/>
              <a:t>CPU: Intel i5-4670K 3.40GHz</a:t>
            </a:r>
          </a:p>
          <a:p>
            <a:r>
              <a:rPr lang="en-US" noProof="0"/>
              <a:t>When not growth iterating, the program always hits 60 fps</a:t>
            </a:r>
          </a:p>
          <a:p>
            <a:r>
              <a:rPr lang="en-US" noProof="0"/>
              <a:t>Iteration time and distribution on subtasks varies greatly </a:t>
            </a:r>
          </a:p>
          <a:p>
            <a:endParaRPr lang="en-US" noProof="0"/>
          </a:p>
          <a:p>
            <a:endParaRPr lang="en-US" noProof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E7D904F-2B55-4F2D-97BB-2376707931C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307009" y="1260000"/>
            <a:ext cx="7183135" cy="27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4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A76C-85E1-4A23-A056-C8E618D8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C2A0E-62F2-44FC-BFFB-5C9EA2937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0" y="1476000"/>
            <a:ext cx="12960000" cy="5400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/>
              <a:t>Related work</a:t>
            </a:r>
          </a:p>
          <a:p>
            <a:pPr marL="457200" indent="-457200">
              <a:buFont typeface="+mj-lt"/>
              <a:buAutoNum type="arabicPeriod"/>
            </a:pPr>
            <a:r>
              <a:rPr lang="en-GB"/>
              <a:t>Fundamental ideas</a:t>
            </a:r>
          </a:p>
          <a:p>
            <a:pPr marL="457200" indent="-457200">
              <a:buFont typeface="+mj-lt"/>
              <a:buAutoNum type="arabicPeriod"/>
            </a:pPr>
            <a:r>
              <a:rPr lang="en-GB"/>
              <a:t>Features and simulated environmental influences</a:t>
            </a:r>
          </a:p>
          <a:p>
            <a:pPr marL="457200" indent="-457200">
              <a:buFont typeface="+mj-lt"/>
              <a:buAutoNum type="arabicPeriod"/>
            </a:pPr>
            <a:r>
              <a:rPr lang="en-GB"/>
              <a:t>Results and behavior of the system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39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B057-7853-4583-AC2E-2E674477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Impressions: Roots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F711F5-5B02-420B-A96F-3D2F7EB6C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469092"/>
            <a:ext cx="6299200" cy="3412066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E2618FEF-D581-4872-8F44-12424F90985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68662"/>
            <a:ext cx="6300788" cy="3412926"/>
          </a:xfrm>
        </p:spPr>
      </p:pic>
    </p:spTree>
    <p:extLst>
      <p:ext uri="{BB962C8B-B14F-4D97-AF65-F5344CB8AC3E}">
        <p14:creationId xmlns:p14="http://schemas.microsoft.com/office/powerpoint/2010/main" val="127191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1AEE-0581-42C1-B7CD-62A33463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Impressions II</a:t>
            </a:r>
            <a:r>
              <a:rPr lang="de-DE"/>
              <a:t>: With Player Character</a:t>
            </a:r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63B7A0-224A-4988-B067-FAC9CA0974B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99275" y="2483579"/>
            <a:ext cx="6300788" cy="3383093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0D9750F-938E-46E0-AB34-B94C5FA35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1300" y="2484005"/>
            <a:ext cx="6299200" cy="33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41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0AC-6E30-4F2F-8386-A96BE1F3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</p:spPr>
        <p:txBody>
          <a:bodyPr/>
          <a:lstStyle/>
          <a:p>
            <a:r>
              <a:rPr lang="de-DE"/>
              <a:t>Going Forward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89302-84F0-4B6E-9D25-0FD60106C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3000">
                <a:solidFill>
                  <a:srgbClr val="2F5A7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Simulated Ecosystems</a:t>
            </a:r>
          </a:p>
          <a:p>
            <a:r>
              <a:rPr lang="de-DE"/>
              <a:t>This work constitutes a basis to simulate ecosystems</a:t>
            </a:r>
          </a:p>
          <a:p>
            <a:r>
              <a:rPr lang="de-DE"/>
              <a:t>For example, further work could include nutrient circulation</a:t>
            </a:r>
          </a:p>
          <a:p>
            <a:r>
              <a:rPr lang="de-DE"/>
              <a:t>This would require periodic plant death, and decomposers to return nutritients</a:t>
            </a:r>
          </a:p>
          <a:p>
            <a:r>
              <a:rPr lang="de-DE"/>
              <a:t>Later, completely differently structured organisms („animals“) could be added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8C9C9-A6BF-43E8-B916-91723C39A50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3000">
                <a:solidFill>
                  <a:srgbClr val="2F5A7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 Spread and Self-Similarity</a:t>
            </a:r>
          </a:p>
          <a:p>
            <a:r>
              <a:rPr lang="de-DE"/>
              <a:t>The possbilities of the plant description model were only scratched on the surface</a:t>
            </a:r>
          </a:p>
          <a:p>
            <a:r>
              <a:rPr lang="de-DE"/>
              <a:t>Current Algorithms yield unsatisfactory results for non-circular degrees of freedom</a:t>
            </a:r>
          </a:p>
          <a:p>
            <a:r>
              <a:rPr lang="de-DE"/>
              <a:t>Other plantal objects (e.g., blossoms) could be recreated with the model</a:t>
            </a:r>
          </a:p>
          <a:p>
            <a:r>
              <a:rPr lang="de-DE"/>
              <a:t>The model could also be extended to allow non-punctiform origins (e.g., for pine cone shaped behavior)</a:t>
            </a:r>
          </a:p>
          <a:p>
            <a:endParaRPr lang="de-DE" b="0"/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149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2548-FA6B-4366-AF57-63D9D51A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Thank you for your attention. Any Questions?</a:t>
            </a:r>
            <a:endParaRPr lang="en-US"/>
          </a:p>
        </p:txBody>
      </p:sp>
      <p:pic>
        <p:nvPicPr>
          <p:cNvPr id="4" name="ArchonExpl">
            <a:hlinkClick r:id="" action="ppaction://media"/>
            <a:extLst>
              <a:ext uri="{FF2B5EF4-FFF2-40B4-BE49-F238E27FC236}">
                <a16:creationId xmlns:a16="http://schemas.microsoft.com/office/drawing/2014/main" id="{FE6F0761-9426-414C-880C-D132D47F08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8691" y="1465358"/>
            <a:ext cx="7362392" cy="5399088"/>
          </a:xfrm>
        </p:spPr>
      </p:pic>
    </p:spTree>
    <p:extLst>
      <p:ext uri="{BB962C8B-B14F-4D97-AF65-F5344CB8AC3E}">
        <p14:creationId xmlns:p14="http://schemas.microsoft.com/office/powerpoint/2010/main" val="2087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8B2C-7144-4F05-9907-4B8EBA42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Work: Simulated Ecosystems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F194B-7BCB-4A2C-8DB1-0F2DEA52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/>
              <a:t>Many games have design elements with some sort of ecological influence</a:t>
            </a:r>
          </a:p>
          <a:p>
            <a:r>
              <a:rPr lang="en-US"/>
              <a:t>Yet they usually recreate high-level behavior by description</a:t>
            </a:r>
          </a:p>
          <a:p>
            <a:r>
              <a:rPr lang="en-US"/>
              <a:t>Instead, we will try to set low level rules with many degrees of freedom</a:t>
            </a:r>
          </a:p>
          <a:p>
            <a:r>
              <a:rPr lang="en-US"/>
              <a:t>Real-life-similar behavior should emerge from these basic rules</a:t>
            </a:r>
          </a:p>
          <a:p>
            <a:pPr marL="0" indent="0" algn="r">
              <a:buNone/>
            </a:pPr>
            <a:endParaRPr lang="en-US"/>
          </a:p>
          <a:p>
            <a:pPr marL="0" indent="0" algn="r">
              <a:buNone/>
            </a:pPr>
            <a:endParaRPr lang="en-US"/>
          </a:p>
          <a:p>
            <a:pPr marL="0" indent="0" algn="r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49AD09-B84A-4E42-B319-E6EE6DF697F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367019" y="1474788"/>
            <a:ext cx="5365299" cy="5400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5AAC9D-569A-41CF-8BA7-E9CD825B82B5}"/>
              </a:ext>
            </a:extLst>
          </p:cNvPr>
          <p:cNvSpPr/>
          <p:nvPr/>
        </p:nvSpPr>
        <p:spPr>
          <a:xfrm>
            <a:off x="3173922" y="6466902"/>
            <a:ext cx="3545965" cy="408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Top: Minecraft; Bottom: CellLab</a:t>
            </a:r>
          </a:p>
        </p:txBody>
      </p:sp>
    </p:spTree>
    <p:extLst>
      <p:ext uri="{BB962C8B-B14F-4D97-AF65-F5344CB8AC3E}">
        <p14:creationId xmlns:p14="http://schemas.microsoft.com/office/powerpoint/2010/main" val="89682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0475-FF9D-42EF-8653-EA1BFDB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Work: Procedural Plant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6F4ED-956B-4C7F-96AB-2C43725C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Procedural plant generation has great commercial relevance (SpeedTree)</a:t>
            </a:r>
          </a:p>
          <a:p>
            <a:r>
              <a:rPr lang="en-US"/>
              <a:t>State of the art for generation are Lindenmayer-Systems</a:t>
            </a:r>
          </a:p>
          <a:p>
            <a:r>
              <a:rPr lang="en-US"/>
              <a:t>L-Systems are formally defined as a string-manipulating system</a:t>
            </a:r>
          </a:p>
          <a:p>
            <a:r>
              <a:rPr lang="en-US"/>
              <a:t>With the aid of simple drawing rules, they can excellently express self-similarity</a:t>
            </a:r>
          </a:p>
          <a:p>
            <a:r>
              <a:rPr lang="en-US"/>
              <a:t>Thus, impressive results can be achieved (figure)</a:t>
            </a:r>
          </a:p>
          <a:p>
            <a:r>
              <a:rPr lang="en-US"/>
              <a:t>L-Systems are unfit for low-level randoming, and interactions of different organisms based on 3D Space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73F699-E977-4275-9E22-B938224B281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1914718"/>
            <a:ext cx="6300788" cy="4520815"/>
          </a:xfrm>
        </p:spPr>
      </p:pic>
    </p:spTree>
    <p:extLst>
      <p:ext uri="{BB962C8B-B14F-4D97-AF65-F5344CB8AC3E}">
        <p14:creationId xmlns:p14="http://schemas.microsoft.com/office/powerpoint/2010/main" val="227156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2D3E23E-BCB1-4952-8D38-D20579BA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Fundamental </a:t>
            </a:r>
            <a:r>
              <a:rPr lang="en-US" noProof="0"/>
              <a:t>Ideas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EC1FFA-7D2C-40DC-B05F-6AC8682E0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99" y="1475581"/>
            <a:ext cx="6299301" cy="5400000"/>
          </a:xfrm>
        </p:spPr>
        <p:txBody>
          <a:bodyPr/>
          <a:lstStyle/>
          <a:p>
            <a:r>
              <a:rPr lang="en-US"/>
              <a:t>L-Systems gave the initial idea, but the formal constraints of those were dropped</a:t>
            </a:r>
          </a:p>
          <a:p>
            <a:r>
              <a:rPr lang="en-US"/>
              <a:t>Basis of the simulation are cells with certain properties and their 3D-representation</a:t>
            </a:r>
          </a:p>
          <a:p>
            <a:r>
              <a:rPr lang="en-US"/>
              <a:t>Cells have types (e.g., “leaf”)</a:t>
            </a:r>
          </a:p>
          <a:p>
            <a:r>
              <a:rPr lang="en-US"/>
              <a:t>Basis of growth is the division of cells into cells of the same or different type</a:t>
            </a:r>
          </a:p>
          <a:p>
            <a:r>
              <a:rPr lang="en-US"/>
              <a:t>Every cell (except the root) has an “attachement parent”, and the childs position is calculated relative to the parent</a:t>
            </a:r>
          </a:p>
          <a:p>
            <a:endParaRPr lang="en-US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61EE855F-3F64-401C-8E65-F60E078A1C0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</p:spTree>
    <p:extLst>
      <p:ext uri="{BB962C8B-B14F-4D97-AF65-F5344CB8AC3E}">
        <p14:creationId xmlns:p14="http://schemas.microsoft.com/office/powerpoint/2010/main" val="270890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F42A81-01AF-43CE-B8FF-3A63463E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 Spread and Self-Similarity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7352D3-B7CC-4284-9797-31C48C75BD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Many plant shapes are describable by even spreads with certain degrees of freedom, centered on an origin</a:t>
                </a:r>
              </a:p>
              <a:p>
                <a:r>
                  <a:rPr lang="en-US"/>
                  <a:t>In general, this freedom is radially symmetric in growth direction</a:t>
                </a:r>
              </a:p>
              <a:p>
                <a:r>
                  <a:rPr lang="en-US"/>
                  <a:t>Thus, the freedom is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/>
                  <a:t> (the allowed deviation in growth direction)</a:t>
                </a:r>
              </a:p>
              <a:p>
                <a:r>
                  <a:rPr lang="en-US"/>
                  <a:t>The growth objects then take positions with maximal distance to each other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7352D3-B7CC-4284-9797-31C48C75B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5" t="-1467" r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691D6A-7507-492E-9D68-A4371BE8221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>
            <a:fillRect/>
          </a:stretch>
        </p:blipFill>
        <p:spPr>
          <a:xfrm>
            <a:off x="6899275" y="1687540"/>
            <a:ext cx="6300788" cy="49751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D62C66-80A7-4C03-9C41-6E3B019F81D3}"/>
              </a:ext>
            </a:extLst>
          </p:cNvPr>
          <p:cNvSpPr/>
          <p:nvPr/>
        </p:nvSpPr>
        <p:spPr>
          <a:xfrm>
            <a:off x="2897436" y="6466902"/>
            <a:ext cx="3822451" cy="397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/>
              <a:t>Different Even Spreads in Blossom</a:t>
            </a:r>
          </a:p>
        </p:txBody>
      </p:sp>
    </p:spTree>
    <p:extLst>
      <p:ext uri="{BB962C8B-B14F-4D97-AF65-F5344CB8AC3E}">
        <p14:creationId xmlns:p14="http://schemas.microsoft.com/office/powerpoint/2010/main" val="298039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96956-BA26-48BB-B176-3E311B4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 Spread and Self-Similarity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CCE2EA4-7DEA-413F-97B7-B8E96B8D5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For punctiform origins, the two angles represent two circles on a sphere</a:t>
                </a:r>
              </a:p>
              <a:p>
                <a:r>
                  <a:rPr lang="en-US"/>
                  <a:t>E.g., for blossom leaves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endParaRPr lang="de-DE">
                  <a:ea typeface="Cambria Math" panose="02040503050406030204" pitchFamily="18" charset="0"/>
                </a:endParaRPr>
              </a:p>
              <a:p>
                <a:r>
                  <a:rPr lang="en-US"/>
                  <a:t>Tree branching can be described by even spread of a small number of branches</a:t>
                </a:r>
              </a:p>
              <a:p>
                <a:r>
                  <a:rPr lang="en-US"/>
                  <a:t>A tree is then a concatenation of branchings (Self-Similarity)</a:t>
                </a:r>
              </a:p>
              <a:p>
                <a:r>
                  <a:rPr lang="en-US"/>
                  <a:t>Plant structures so different as rose blossoms, dandeilion seed heads and trees can be described by this simple concept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CCE2EA4-7DEA-413F-97B7-B8E96B8D5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5" t="-1467" r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11">
            <a:extLst>
              <a:ext uri="{FF2B5EF4-FFF2-40B4-BE49-F238E27FC236}">
                <a16:creationId xmlns:a16="http://schemas.microsoft.com/office/drawing/2014/main" id="{D3ED54B7-936D-458A-85EE-48C94CBB6F7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31" y="1474788"/>
            <a:ext cx="5400675" cy="5400675"/>
          </a:xfrm>
        </p:spPr>
      </p:pic>
    </p:spTree>
    <p:extLst>
      <p:ext uri="{BB962C8B-B14F-4D97-AF65-F5344CB8AC3E}">
        <p14:creationId xmlns:p14="http://schemas.microsoft.com/office/powerpoint/2010/main" val="97569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E6E93E-420A-4F67-BD9C-A04001DE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22E3AA96-C945-4337-8975-F1F06A918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490" y="1476375"/>
            <a:ext cx="8113970" cy="5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5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D79D9F2C-3E6E-46F7-A5BC-47BAF224E477}" vid="{B1CE60AD-D38C-4749-8B55-97467D69C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vcg_template_2018-07 (1)</Template>
  <TotalTime>0</TotalTime>
  <Words>1341</Words>
  <Application>Microsoft Office PowerPoint</Application>
  <PresentationFormat>Custom</PresentationFormat>
  <Paragraphs>161</Paragraphs>
  <Slides>33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DejaVu Sans Mono</vt:lpstr>
      <vt:lpstr>Segoe UI</vt:lpstr>
      <vt:lpstr>Segoe UI Light</vt:lpstr>
      <vt:lpstr>Times New Roman</vt:lpstr>
      <vt:lpstr>Wingdings</vt:lpstr>
      <vt:lpstr>Office</vt:lpstr>
      <vt:lpstr>Grow by even Spread</vt:lpstr>
      <vt:lpstr>Biological Trees and Trees Generated by our Algorithm</vt:lpstr>
      <vt:lpstr>Outline</vt:lpstr>
      <vt:lpstr>Related Work: Simulated Ecosystems</vt:lpstr>
      <vt:lpstr>Related Work: Procedural Plant Generation</vt:lpstr>
      <vt:lpstr>Fundamental Ideas</vt:lpstr>
      <vt:lpstr>Even Spread and Self-Similarity I</vt:lpstr>
      <vt:lpstr>Even Spread and Self-Similarity II</vt:lpstr>
      <vt:lpstr>Division Rules</vt:lpstr>
      <vt:lpstr>Division Rules</vt:lpstr>
      <vt:lpstr>Division Rules</vt:lpstr>
      <vt:lpstr>Plant Growth Example</vt:lpstr>
      <vt:lpstr>Plant Growth Example</vt:lpstr>
      <vt:lpstr>Plant Growth Example</vt:lpstr>
      <vt:lpstr>Modelled Behaviors</vt:lpstr>
      <vt:lpstr>Self-Collision</vt:lpstr>
      <vt:lpstr>Growth to Light</vt:lpstr>
      <vt:lpstr>Influence of Water</vt:lpstr>
      <vt:lpstr>Cell Diameter Growth</vt:lpstr>
      <vt:lpstr>Influence of Gravity</vt:lpstr>
      <vt:lpstr>Growth in the Plane</vt:lpstr>
      <vt:lpstr>Wind</vt:lpstr>
      <vt:lpstr>RESULTS???</vt:lpstr>
      <vt:lpstr>Comparison: Tree-Growth</vt:lpstr>
      <vt:lpstr>Comparison: Tree-Growth</vt:lpstr>
      <vt:lpstr>Comparison: Tree-Growth</vt:lpstr>
      <vt:lpstr>Comparison: Leafs Visible and Hidden</vt:lpstr>
      <vt:lpstr>Program Features and Controls</vt:lpstr>
      <vt:lpstr>Performance: Iteration Subtask Times</vt:lpstr>
      <vt:lpstr>Impressions: Roots</vt:lpstr>
      <vt:lpstr>Impressions II: With Player Character</vt:lpstr>
      <vt:lpstr>Going Forward</vt:lpstr>
      <vt:lpstr>Thank you for your attention.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k10071995_2 k10071995_2</dc:creator>
  <cp:lastModifiedBy>k10071995_2 k10071995_2</cp:lastModifiedBy>
  <cp:revision>364</cp:revision>
  <dcterms:created xsi:type="dcterms:W3CDTF">2019-01-24T14:39:53Z</dcterms:created>
  <dcterms:modified xsi:type="dcterms:W3CDTF">2019-01-26T22:49:45Z</dcterms:modified>
</cp:coreProperties>
</file>